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62" r:id="rId3"/>
    <p:sldId id="280" r:id="rId4"/>
    <p:sldId id="269" r:id="rId5"/>
    <p:sldId id="282" r:id="rId6"/>
    <p:sldId id="283" r:id="rId7"/>
    <p:sldId id="284" r:id="rId8"/>
    <p:sldId id="286" r:id="rId9"/>
    <p:sldId id="261" r:id="rId10"/>
    <p:sldId id="268" r:id="rId11"/>
    <p:sldId id="272" r:id="rId12"/>
    <p:sldId id="279" r:id="rId13"/>
    <p:sldId id="288" r:id="rId14"/>
    <p:sldId id="285" r:id="rId15"/>
    <p:sldId id="260" r:id="rId16"/>
    <p:sldId id="275" r:id="rId17"/>
    <p:sldId id="276" r:id="rId18"/>
    <p:sldId id="274" r:id="rId19"/>
    <p:sldId id="259" r:id="rId20"/>
    <p:sldId id="270" r:id="rId21"/>
    <p:sldId id="287" r:id="rId22"/>
    <p:sldId id="258" r:id="rId23"/>
    <p:sldId id="273" r:id="rId24"/>
    <p:sldId id="265" r:id="rId25"/>
    <p:sldId id="257" r:id="rId26"/>
    <p:sldId id="263" r:id="rId27"/>
    <p:sldId id="266" r:id="rId28"/>
    <p:sldId id="271" r:id="rId29"/>
    <p:sldId id="264" r:id="rId30"/>
    <p:sldId id="281" r:id="rId31"/>
    <p:sldId id="267" r:id="rId3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03E32-E1E4-4C44-A917-BD98DC090162}" type="datetimeFigureOut">
              <a:rPr lang="pt-BR" smtClean="0"/>
              <a:t>25/10/2013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7DB08-905C-4B6C-930C-D0525DA4CF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442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7DB08-905C-4B6C-930C-D0525DA4CF5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2478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667D-7E49-4EDD-B2AE-CC36AA2354FF}" type="datetimeFigureOut">
              <a:rPr lang="pt-BR" smtClean="0"/>
              <a:t>25/10/2013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0072-9C71-4C2D-B29C-99E1AABD0D50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Retângulo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667D-7E49-4EDD-B2AE-CC36AA2354FF}" type="datetimeFigureOut">
              <a:rPr lang="pt-BR" smtClean="0"/>
              <a:t>25/10/2013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0072-9C71-4C2D-B29C-99E1AABD0D5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667D-7E49-4EDD-B2AE-CC36AA2354FF}" type="datetimeFigureOut">
              <a:rPr lang="pt-BR" smtClean="0"/>
              <a:t>25/10/2013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0072-9C71-4C2D-B29C-99E1AABD0D5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667D-7E49-4EDD-B2AE-CC36AA2354FF}" type="datetimeFigureOut">
              <a:rPr lang="pt-BR" smtClean="0"/>
              <a:t>25/10/2013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0072-9C71-4C2D-B29C-99E1AABD0D5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667D-7E49-4EDD-B2AE-CC36AA2354FF}" type="datetimeFigureOut">
              <a:rPr lang="pt-BR" smtClean="0"/>
              <a:t>25/10/2013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0072-9C71-4C2D-B29C-99E1AABD0D5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667D-7E49-4EDD-B2AE-CC36AA2354FF}" type="datetimeFigureOut">
              <a:rPr lang="pt-BR" smtClean="0"/>
              <a:t>25/10/2013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0072-9C71-4C2D-B29C-99E1AABD0D5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667D-7E49-4EDD-B2AE-CC36AA2354FF}" type="datetimeFigureOut">
              <a:rPr lang="pt-BR" smtClean="0"/>
              <a:t>25/10/2013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0072-9C71-4C2D-B29C-99E1AABD0D5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667D-7E49-4EDD-B2AE-CC36AA2354FF}" type="datetimeFigureOut">
              <a:rPr lang="pt-BR" smtClean="0"/>
              <a:t>25/10/2013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0072-9C71-4C2D-B29C-99E1AABD0D5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667D-7E49-4EDD-B2AE-CC36AA2354FF}" type="datetimeFigureOut">
              <a:rPr lang="pt-BR" smtClean="0"/>
              <a:t>25/10/2013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0072-9C71-4C2D-B29C-99E1AABD0D5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667D-7E49-4EDD-B2AE-CC36AA2354FF}" type="datetimeFigureOut">
              <a:rPr lang="pt-BR" smtClean="0"/>
              <a:t>25/10/2013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0072-9C71-4C2D-B29C-99E1AABD0D50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Retângulo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45E1667D-7E49-4EDD-B2AE-CC36AA2354FF}" type="datetimeFigureOut">
              <a:rPr lang="pt-BR" smtClean="0"/>
              <a:t>25/10/2013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08E0072-9C71-4C2D-B29C-99E1AABD0D5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tângulo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45E1667D-7E49-4EDD-B2AE-CC36AA2354FF}" type="datetimeFigureOut">
              <a:rPr lang="pt-BR" smtClean="0"/>
              <a:t>25/10/2013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08E0072-9C71-4C2D-B29C-99E1AABD0D50}" type="slidenum">
              <a:rPr lang="pt-BR" smtClean="0"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3543300" cy="4623816"/>
          </a:xfrm>
        </p:spPr>
        <p:txBody>
          <a:bodyPr/>
          <a:lstStyle/>
          <a:p>
            <a:pPr marL="118872" indent="0">
              <a:buNone/>
            </a:pPr>
            <a:endParaRPr lang="pt-BR" dirty="0" smtClean="0"/>
          </a:p>
          <a:p>
            <a:pPr marL="118872" indent="0">
              <a:buNone/>
            </a:pPr>
            <a:endParaRPr lang="pt-BR" dirty="0" smtClean="0"/>
          </a:p>
          <a:p>
            <a:pPr marL="118872" indent="0">
              <a:buNone/>
            </a:pPr>
            <a:r>
              <a:rPr lang="pt-BR" b="1" dirty="0" smtClean="0"/>
              <a:t>Como respondemos as sete questões que nortearam os trabalhos do IX Workshop?</a:t>
            </a:r>
            <a:endParaRPr lang="pt-BR" b="1" dirty="0"/>
          </a:p>
          <a:p>
            <a:pPr marL="118872" indent="0">
              <a:buNone/>
            </a:pPr>
            <a:endParaRPr lang="pt-BR" b="1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C:\Users\Claudia Riolfi\Desktop\IXWorkshop\Jáfoi\banne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-99392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98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Mical</a:t>
            </a:r>
            <a:r>
              <a:rPr lang="pt-BR" dirty="0" smtClean="0"/>
              <a:t> Magalhães: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6144682" y="1773936"/>
            <a:ext cx="2542117" cy="4623816"/>
          </a:xfrm>
        </p:spPr>
        <p:txBody>
          <a:bodyPr>
            <a:normAutofit fontScale="92500"/>
          </a:bodyPr>
          <a:lstStyle/>
          <a:p>
            <a:pPr marL="118872" indent="0">
              <a:buNone/>
            </a:pPr>
            <a:r>
              <a:rPr lang="pt-BR" b="1" dirty="0" smtClean="0"/>
              <a:t>O manejo do professor pode provocar uma torção que, afastando o sujeito da ficção pela qual ele se conta, o livra dos efeitos </a:t>
            </a:r>
            <a:r>
              <a:rPr lang="pt-BR" b="1" dirty="0" err="1" smtClean="0"/>
              <a:t>aprisionantes</a:t>
            </a:r>
            <a:r>
              <a:rPr lang="pt-BR" b="1" dirty="0" smtClean="0"/>
              <a:t> das instituições</a:t>
            </a:r>
            <a:endParaRPr lang="pt-BR" b="1" dirty="0"/>
          </a:p>
        </p:txBody>
      </p:sp>
      <p:pic>
        <p:nvPicPr>
          <p:cNvPr id="6146" name="Picture 2" descr="C:\Users\Claudia Riolfi\Desktop\2013\Angola\Sul\Lion_Park\20130730_105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614468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65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Andressa Barbosa: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5410944" cy="4623816"/>
          </a:xfrm>
        </p:spPr>
        <p:txBody>
          <a:bodyPr>
            <a:normAutofit fontScale="92500" lnSpcReduction="10000"/>
          </a:bodyPr>
          <a:lstStyle/>
          <a:p>
            <a:pPr marL="118872" indent="0">
              <a:buNone/>
            </a:pP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12160" y="1817518"/>
            <a:ext cx="2674640" cy="4580233"/>
          </a:xfrm>
        </p:spPr>
        <p:txBody>
          <a:bodyPr>
            <a:normAutofit fontScale="92500" lnSpcReduction="10000"/>
          </a:bodyPr>
          <a:lstStyle/>
          <a:p>
            <a:pPr marL="118872" indent="0">
              <a:buNone/>
            </a:pPr>
            <a:r>
              <a:rPr lang="pt-BR" b="1" dirty="0" smtClean="0"/>
              <a:t>Quando uma pessoa consegue declarar sua implicação subjetiva com o que faz no texto em que escreve, as supostas influências negativas da instituição se diluem</a:t>
            </a:r>
            <a:endParaRPr lang="pt-BR" b="1" dirty="0"/>
          </a:p>
        </p:txBody>
      </p:sp>
      <p:pic>
        <p:nvPicPr>
          <p:cNvPr id="1026" name="Picture 2" descr="C:\Users\Claudia Riolfi\Desktop\IXWorkshop\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7519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322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Nereida Dourado: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12160" y="1773936"/>
            <a:ext cx="2674640" cy="4623816"/>
          </a:xfrm>
        </p:spPr>
        <p:txBody>
          <a:bodyPr/>
          <a:lstStyle/>
          <a:p>
            <a:pPr marL="118872" indent="0">
              <a:buNone/>
            </a:pPr>
            <a:r>
              <a:rPr lang="pt-BR" dirty="0" smtClean="0"/>
              <a:t>As </a:t>
            </a:r>
            <a:r>
              <a:rPr lang="pt-BR" dirty="0"/>
              <a:t>relações no interior da Universidade impactam a produção do </a:t>
            </a:r>
            <a:r>
              <a:rPr lang="pt-BR" dirty="0" smtClean="0"/>
              <a:t>conhecimento pelo </a:t>
            </a:r>
            <a:r>
              <a:rPr lang="pt-BR" dirty="0" err="1" smtClean="0"/>
              <a:t>silenciamento</a:t>
            </a:r>
            <a:r>
              <a:rPr lang="pt-BR" dirty="0" smtClean="0"/>
              <a:t> que elas impõem</a:t>
            </a:r>
            <a:endParaRPr lang="pt-B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84005"/>
            <a:ext cx="5338763" cy="400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407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Marcelo Dias: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1978563" cy="47514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b="1" dirty="0"/>
              <a:t>Quando as relações que se estabelecem no interior da universidade são da ordem da facilitação (ou seja, de uma anuência com relação à falta de rigor científico) evitam-se “problemas”, mas, também, impede-se a criação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763" y="1556792"/>
            <a:ext cx="7068277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533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Emari</a:t>
            </a:r>
            <a:r>
              <a:rPr lang="pt-BR" dirty="0" smtClean="0"/>
              <a:t> Andrade: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1846040" cy="4623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b="1" dirty="0" smtClean="0"/>
              <a:t>As </a:t>
            </a:r>
            <a:r>
              <a:rPr lang="pt-BR" sz="2000" b="1" dirty="0"/>
              <a:t>relações no interior da Universidade impactam a produção do </a:t>
            </a:r>
            <a:r>
              <a:rPr lang="pt-BR" sz="2000" b="1" dirty="0" smtClean="0"/>
              <a:t>conhecimento na medida em que o parceiro mais experiente perde o medo de quebrar o próprio narcisismo</a:t>
            </a:r>
            <a:endParaRPr lang="pt-BR" sz="2000" b="1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63997"/>
            <a:ext cx="7192004" cy="539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270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endParaRPr lang="pt-BR" dirty="0" smtClean="0"/>
          </a:p>
          <a:p>
            <a:pPr marL="118872" indent="0">
              <a:buNone/>
            </a:pPr>
            <a:endParaRPr lang="pt-BR" dirty="0"/>
          </a:p>
          <a:p>
            <a:pPr marL="118872" indent="0">
              <a:buNone/>
            </a:pPr>
            <a:endParaRPr lang="pt-BR" b="1" dirty="0" smtClean="0"/>
          </a:p>
          <a:p>
            <a:pPr marL="118872" indent="0" algn="ctr">
              <a:buNone/>
            </a:pPr>
            <a:r>
              <a:rPr lang="pt-BR" b="1" dirty="0" smtClean="0"/>
              <a:t>3 Os poderes e hierarquias existentes se modificam a partir de uma leitura mais acurada das obras lidas?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9602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José Antônio Vieira: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098" name="Picture 2" descr="C:\Users\Claudia Riolfi\Desktop\2013\Uso imediato\2012\2011\Ferias2011\Portugal\Aveiro\2011-12-08_14-34-40_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565506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699792" y="1484784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Não necessariamente. Às vezes, aquilo que a comunidade legitima como sendo “acurado” não passa de ratificação de malandragem. 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90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Milan </a:t>
            </a:r>
            <a:r>
              <a:rPr lang="pt-BR" dirty="0" err="1" smtClean="0"/>
              <a:t>Puh</a:t>
            </a:r>
            <a:r>
              <a:rPr lang="pt-BR" dirty="0" smtClean="0"/>
              <a:t>: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2962672" cy="4623816"/>
          </a:xfrm>
        </p:spPr>
        <p:txBody>
          <a:bodyPr>
            <a:normAutofit fontScale="92500" lnSpcReduction="20000"/>
          </a:bodyPr>
          <a:lstStyle/>
          <a:p>
            <a:pPr marL="118872" indent="0">
              <a:buNone/>
            </a:pPr>
            <a:r>
              <a:rPr lang="pt-BR" b="1" dirty="0"/>
              <a:t>Os poderes e hierarquias existentes </a:t>
            </a:r>
            <a:r>
              <a:rPr lang="pt-BR" b="1" dirty="0" smtClean="0"/>
              <a:t>podem se modificar </a:t>
            </a:r>
            <a:r>
              <a:rPr lang="pt-BR" b="1" dirty="0"/>
              <a:t>a partir de uma leitura </a:t>
            </a:r>
            <a:r>
              <a:rPr lang="pt-BR" b="1" dirty="0" smtClean="0"/>
              <a:t>das </a:t>
            </a:r>
            <a:r>
              <a:rPr lang="pt-BR" b="1" dirty="0"/>
              <a:t>obras </a:t>
            </a:r>
            <a:r>
              <a:rPr lang="pt-BR" b="1" dirty="0" smtClean="0"/>
              <a:t>lidas à condição de que o leitor abra mão de uma visada moralista e </a:t>
            </a:r>
            <a:r>
              <a:rPr lang="pt-BR" b="1" dirty="0" err="1" smtClean="0"/>
              <a:t>culpabilizadora</a:t>
            </a:r>
            <a:r>
              <a:rPr lang="pt-BR" b="1" dirty="0" smtClean="0"/>
              <a:t> sobre o autor do texto analisado</a:t>
            </a:r>
            <a:endParaRPr lang="pt-BR" b="1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pt-BR"/>
          </a:p>
        </p:txBody>
      </p:sp>
      <p:pic>
        <p:nvPicPr>
          <p:cNvPr id="6146" name="Picture 2" descr="C:\Users\Claudia Riolfi\Downloads\8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614" y="12556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81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Ernesto Bertoldo: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C:\Users\Claudia Riolfi\Desktop\2013\Uso imediato\2012\2011\Ferias2011\Portugal\Óbdos\2011-12-01_15-15-24_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440248"/>
            <a:ext cx="9821730" cy="551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292080" y="3717032"/>
            <a:ext cx="2664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Quando uma pessoa consegue se apoiar na parceria docente, consegue ler para além das expectativas institucionais. Aí, inventa. 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endParaRPr lang="pt-BR" dirty="0" smtClean="0"/>
          </a:p>
          <a:p>
            <a:pPr marL="118872" indent="0">
              <a:buNone/>
            </a:pPr>
            <a:endParaRPr lang="pt-BR" dirty="0"/>
          </a:p>
          <a:p>
            <a:pPr marL="118872" indent="0">
              <a:buNone/>
            </a:pPr>
            <a:endParaRPr lang="pt-BR" b="1" dirty="0" smtClean="0"/>
          </a:p>
          <a:p>
            <a:pPr marL="118872" indent="0" algn="ctr">
              <a:buNone/>
            </a:pPr>
            <a:r>
              <a:rPr lang="pt-BR" b="1" dirty="0" smtClean="0"/>
              <a:t>4 A modificação dos poderes e hierarquias tem alguma correlação com a quantidade ou qualidade da produção intelectual?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4524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endParaRPr lang="pt-BR" dirty="0" smtClean="0"/>
          </a:p>
          <a:p>
            <a:pPr marL="118872" indent="0">
              <a:buNone/>
            </a:pPr>
            <a:endParaRPr lang="pt-BR" dirty="0"/>
          </a:p>
          <a:p>
            <a:pPr marL="118872" indent="0">
              <a:buNone/>
            </a:pPr>
            <a:endParaRPr lang="pt-BR" dirty="0" smtClean="0"/>
          </a:p>
          <a:p>
            <a:pPr marL="118872" indent="0" algn="ctr">
              <a:buNone/>
            </a:pPr>
            <a:r>
              <a:rPr lang="pt-BR" b="1" dirty="0" smtClean="0"/>
              <a:t>1 Em que medida é possível aprender ou ensinar, para além de qualquer teoria, a forma do mundo?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97181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Maristela Freitas: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2962672" cy="4623816"/>
          </a:xfrm>
        </p:spPr>
        <p:txBody>
          <a:bodyPr>
            <a:normAutofit lnSpcReduction="10000"/>
          </a:bodyPr>
          <a:lstStyle/>
          <a:p>
            <a:pPr marL="118872" indent="0">
              <a:buNone/>
            </a:pPr>
            <a:r>
              <a:rPr lang="pt-BR" dirty="0" smtClean="0"/>
              <a:t>Se uma pessoa se autoriza a fazer </a:t>
            </a:r>
            <a:r>
              <a:rPr lang="pt-BR" dirty="0"/>
              <a:t>girar </a:t>
            </a:r>
            <a:r>
              <a:rPr lang="pt-BR" dirty="0" smtClean="0"/>
              <a:t>os poderes </a:t>
            </a:r>
            <a:r>
              <a:rPr lang="pt-BR" dirty="0"/>
              <a:t>e </a:t>
            </a:r>
            <a:r>
              <a:rPr lang="pt-BR" dirty="0" smtClean="0"/>
              <a:t>as hierarquias, pode até se sentir perdido, mas, depois, muda qualitativamente o patamar da produção intelectual </a:t>
            </a:r>
            <a:endParaRPr lang="pt-BR" dirty="0"/>
          </a:p>
        </p:txBody>
      </p:sp>
      <p:pic>
        <p:nvPicPr>
          <p:cNvPr id="9218" name="Picture 2" descr="C:\Users\Claudia Riolfi\Desktop\IXWorkshop\Jáfoi\4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863" y="1988841"/>
            <a:ext cx="5248937" cy="393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53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 err="1" smtClean="0"/>
              <a:t>Valceli</a:t>
            </a:r>
            <a:r>
              <a:rPr lang="pt-BR" sz="2800" dirty="0" smtClean="0"/>
              <a:t> Carvalho:</a:t>
            </a:r>
            <a:endParaRPr lang="pt-BR" sz="28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95536" y="1772816"/>
            <a:ext cx="2808312" cy="4623816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pt-BR" sz="2200" b="1" dirty="0" smtClean="0"/>
              <a:t>É possível obter  modificações na </a:t>
            </a:r>
            <a:r>
              <a:rPr lang="pt-BR" sz="2200" b="1" dirty="0"/>
              <a:t>qualidade da produção intelectual </a:t>
            </a:r>
            <a:r>
              <a:rPr lang="pt-BR" sz="2200" b="1" dirty="0" smtClean="0"/>
              <a:t> quando não se deixa que as supostas expectativas dos representantes dos poderes e das hierarquias do lugar onde se escreve deem o tom do texto lá escrito</a:t>
            </a:r>
            <a:endParaRPr lang="pt-BR" sz="2200" b="1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3491880" y="1773936"/>
            <a:ext cx="5194920" cy="4623816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624" y="17798"/>
            <a:ext cx="5420376" cy="722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702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pPr marL="118872" indent="0">
              <a:buNone/>
            </a:pPr>
            <a:endParaRPr lang="pt-BR" dirty="0"/>
          </a:p>
          <a:p>
            <a:pPr marL="118872" indent="0">
              <a:buNone/>
            </a:pPr>
            <a:endParaRPr lang="pt-BR" dirty="0" smtClean="0"/>
          </a:p>
          <a:p>
            <a:pPr marL="118872" indent="0">
              <a:buNone/>
            </a:pPr>
            <a:endParaRPr lang="pt-BR" dirty="0"/>
          </a:p>
          <a:p>
            <a:pPr marL="118872" indent="0" algn="ctr">
              <a:buNone/>
            </a:pPr>
            <a:r>
              <a:rPr lang="pt-BR" dirty="0" smtClean="0"/>
              <a:t>5 É preciso desconstruir uma obra e seus pressupostos para inaugurar uma criação?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275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Andreza Rocha: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2674640" cy="4623816"/>
          </a:xfrm>
        </p:spPr>
        <p:txBody>
          <a:bodyPr/>
          <a:lstStyle/>
          <a:p>
            <a:pPr marL="118872" indent="0">
              <a:buNone/>
            </a:pPr>
            <a:endParaRPr lang="pt-BR" sz="1800" dirty="0" smtClean="0"/>
          </a:p>
          <a:p>
            <a:pPr marL="118872" indent="0">
              <a:buNone/>
            </a:pPr>
            <a:endParaRPr lang="pt-BR" sz="1800" dirty="0"/>
          </a:p>
          <a:p>
            <a:pPr marL="118872" indent="0">
              <a:buNone/>
            </a:pPr>
            <a:endParaRPr lang="pt-BR" sz="1800" dirty="0" smtClean="0"/>
          </a:p>
          <a:p>
            <a:pPr marL="118872" indent="0">
              <a:buNone/>
            </a:pPr>
            <a:endParaRPr lang="pt-BR" sz="1800" dirty="0"/>
          </a:p>
          <a:p>
            <a:pPr marL="118872" indent="0">
              <a:buNone/>
            </a:pPr>
            <a:r>
              <a:rPr lang="pt-BR" sz="1800" dirty="0" smtClean="0"/>
              <a:t>Conseguir </a:t>
            </a:r>
            <a:r>
              <a:rPr lang="pt-BR" sz="1800" i="1" dirty="0" err="1"/>
              <a:t>dezescrever</a:t>
            </a:r>
            <a:r>
              <a:rPr lang="pt-BR" sz="1800" dirty="0"/>
              <a:t> as </a:t>
            </a:r>
            <a:r>
              <a:rPr lang="pt-BR" sz="1800" dirty="0" smtClean="0"/>
              <a:t>ficções presentes nas ficções por meio das quais o professor lê a si e ao aluno é </a:t>
            </a:r>
            <a:r>
              <a:rPr lang="pt-BR" sz="1800" dirty="0"/>
              <a:t>precondição para </a:t>
            </a:r>
            <a:r>
              <a:rPr lang="pt-BR" sz="1800" dirty="0" smtClean="0"/>
              <a:t>a sustentação de um trabalho criativo</a:t>
            </a:r>
            <a:endParaRPr lang="pt-BR" sz="1800" dirty="0"/>
          </a:p>
          <a:p>
            <a:pPr marL="118872" indent="0">
              <a:buNone/>
            </a:pP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3635896" y="1773936"/>
            <a:ext cx="5050904" cy="4623816"/>
          </a:xfrm>
        </p:spPr>
        <p:txBody>
          <a:bodyPr/>
          <a:lstStyle/>
          <a:p>
            <a:pPr marL="118872" indent="0">
              <a:buNone/>
            </a:pPr>
            <a:endParaRPr lang="pt-BR" dirty="0"/>
          </a:p>
        </p:txBody>
      </p:sp>
      <p:pic>
        <p:nvPicPr>
          <p:cNvPr id="2050" name="Picture 2" descr="C:\Users\Claudia Riolfi\Desktop\2013\Uso imediato\2012\2011\Ferias2011\Italia\Venezia\2011-12-22_16-20-28_3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92896"/>
            <a:ext cx="5652120" cy="317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269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 err="1" smtClean="0"/>
              <a:t>Nathaly</a:t>
            </a:r>
            <a:r>
              <a:rPr lang="pt-BR" sz="3600" dirty="0" smtClean="0"/>
              <a:t> Galhardo:</a:t>
            </a:r>
            <a:endParaRPr lang="pt-BR" sz="36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3682752" cy="4623816"/>
          </a:xfrm>
        </p:spPr>
        <p:txBody>
          <a:bodyPr/>
          <a:lstStyle/>
          <a:p>
            <a:pPr marL="118872" indent="0">
              <a:buNone/>
            </a:pPr>
            <a:endParaRPr lang="pt-BR" b="1" dirty="0" smtClean="0"/>
          </a:p>
          <a:p>
            <a:pPr marL="118872" indent="0">
              <a:buNone/>
            </a:pPr>
            <a:endParaRPr lang="pt-BR" b="1" dirty="0"/>
          </a:p>
          <a:p>
            <a:pPr marL="118872" indent="0">
              <a:buNone/>
            </a:pPr>
            <a:r>
              <a:rPr lang="pt-BR" b="1" dirty="0" smtClean="0"/>
              <a:t>Saber </a:t>
            </a:r>
            <a:r>
              <a:rPr lang="pt-BR" b="1" i="1" dirty="0" err="1" smtClean="0"/>
              <a:t>dezescrever</a:t>
            </a:r>
            <a:r>
              <a:rPr lang="pt-BR" b="1" dirty="0" smtClean="0"/>
              <a:t> as estratégias discursivas presentes nos textos lidos é precondição para qualquer criação</a:t>
            </a:r>
            <a:endParaRPr lang="pt-BR" b="1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18872" indent="0">
              <a:buNone/>
            </a:pPr>
            <a:endParaRPr lang="pt-BR" dirty="0"/>
          </a:p>
        </p:txBody>
      </p:sp>
      <p:pic>
        <p:nvPicPr>
          <p:cNvPr id="3074" name="Picture 2" descr="C:\Users\Claudia Riolfi\Desktop\2013\Uso imediato\2012\2011\Ferias2011\Portugal\Aveiro\2011-12-07_16-33-25_7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749047"/>
            <a:ext cx="4427984" cy="788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82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Valdir Barzotto: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C:\Users\Claudia Riolfi\Desktop\2013\Uso imediato\2012\2011\Ferias2011\Italia\San Pietro\2011-12-17_12-08-44_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947" y="1340768"/>
            <a:ext cx="9821886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592" y="5805264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É preciso saber manter a infância para não atualizá-la em lugares inadequados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1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endParaRPr lang="pt-BR" dirty="0" smtClean="0"/>
          </a:p>
          <a:p>
            <a:pPr marL="118872" indent="0">
              <a:buNone/>
            </a:pPr>
            <a:endParaRPr lang="pt-BR" dirty="0"/>
          </a:p>
          <a:p>
            <a:pPr marL="118872" indent="0">
              <a:buNone/>
            </a:pPr>
            <a:endParaRPr lang="pt-BR" dirty="0" smtClean="0"/>
          </a:p>
          <a:p>
            <a:pPr marL="118872" indent="0" algn="ctr">
              <a:buNone/>
            </a:pPr>
            <a:r>
              <a:rPr lang="pt-BR" b="1" dirty="0" smtClean="0"/>
              <a:t>6 Quando, durante a realização de uma pesquisa, é necessário considerar a intuição juntamente com o raciocínio?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03812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Lucas do Nascimento: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endParaRPr lang="pt-BR" dirty="0"/>
          </a:p>
        </p:txBody>
      </p:sp>
      <p:pic>
        <p:nvPicPr>
          <p:cNvPr id="4098" name="Picture 2" descr="C:\Users\Claudia Riolfi\Desktop\2013\Uso imediato\2012\2011\Ferias2011\Portugal\Aveiro\2011-12-08_12-45-42_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495" y="1556793"/>
            <a:ext cx="9437317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339752" y="5517232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Para que se dê produção de conhecimento, a “intuição” do pesquisador deve ser considerada como “diferença” por ele.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5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Ana Carolina Silva: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978896" cy="4623816"/>
          </a:xfrm>
        </p:spPr>
        <p:txBody>
          <a:bodyPr>
            <a:normAutofit fontScale="92500" lnSpcReduction="10000"/>
          </a:bodyPr>
          <a:lstStyle/>
          <a:p>
            <a:pPr marL="118872" indent="0">
              <a:buNone/>
            </a:pP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5580112" y="1773936"/>
            <a:ext cx="3106688" cy="4623816"/>
          </a:xfrm>
        </p:spPr>
        <p:txBody>
          <a:bodyPr>
            <a:normAutofit fontScale="92500" lnSpcReduction="10000"/>
          </a:bodyPr>
          <a:lstStyle/>
          <a:p>
            <a:pPr marL="118872" indent="0">
              <a:buNone/>
            </a:pPr>
            <a:r>
              <a:rPr lang="pt-BR" dirty="0" smtClean="0"/>
              <a:t>É na conjunção da “intuição” com o “raciocínio” que se pode vislumbrar algo da singularidade de quem escreveu. E, no que se vislumbra, o leitor pode se enganchar em seu desejo. Eis a mola da transmissão inconsciente</a:t>
            </a:r>
            <a:endParaRPr lang="pt-BR" dirty="0"/>
          </a:p>
        </p:txBody>
      </p:sp>
      <p:pic>
        <p:nvPicPr>
          <p:cNvPr id="8194" name="Picture 2" descr="C:\Users\Claudia Riolfi\Downloads\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37387"/>
            <a:ext cx="4248472" cy="56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94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endParaRPr lang="pt-BR" dirty="0" smtClean="0"/>
          </a:p>
          <a:p>
            <a:pPr marL="118872" indent="0">
              <a:buNone/>
            </a:pPr>
            <a:endParaRPr lang="pt-BR" dirty="0"/>
          </a:p>
          <a:p>
            <a:pPr marL="118872" indent="0">
              <a:buNone/>
            </a:pPr>
            <a:endParaRPr lang="pt-BR" dirty="0" smtClean="0"/>
          </a:p>
          <a:p>
            <a:pPr marL="118872" indent="0" algn="ctr">
              <a:buNone/>
            </a:pPr>
            <a:r>
              <a:rPr lang="pt-BR" b="1" dirty="0" smtClean="0"/>
              <a:t>7 O quanto, das construções e das desconstruções feitas, pode ser recuperado por meio do estudo da produção de quem o fez?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6486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Enio</a:t>
            </a:r>
            <a:r>
              <a:rPr lang="pt-BR" dirty="0" smtClean="0"/>
              <a:t> Sugiyama Jr.: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1772816"/>
            <a:ext cx="4834880" cy="4624936"/>
          </a:xfrm>
        </p:spPr>
        <p:txBody>
          <a:bodyPr/>
          <a:lstStyle/>
          <a:p>
            <a:pPr marL="118872" indent="0">
              <a:buNone/>
            </a:pP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5868144" y="1773936"/>
            <a:ext cx="2818656" cy="4623816"/>
          </a:xfrm>
        </p:spPr>
        <p:txBody>
          <a:bodyPr/>
          <a:lstStyle/>
          <a:p>
            <a:pPr marL="118872" indent="0">
              <a:buNone/>
            </a:pPr>
            <a:endParaRPr lang="pt-BR" b="1" dirty="0" smtClean="0"/>
          </a:p>
          <a:p>
            <a:pPr marL="118872" indent="0">
              <a:buNone/>
            </a:pPr>
            <a:endParaRPr lang="pt-BR" b="1" dirty="0"/>
          </a:p>
          <a:p>
            <a:pPr marL="118872" indent="0">
              <a:buNone/>
            </a:pPr>
            <a:r>
              <a:rPr lang="pt-BR" b="1" dirty="0" smtClean="0"/>
              <a:t>A forma do mundo não é apreendida por quem se limita a reproduzir uma apreensão apriorística</a:t>
            </a:r>
          </a:p>
          <a:p>
            <a:pPr marL="118872" indent="0">
              <a:buNone/>
            </a:pPr>
            <a:endParaRPr lang="pt-BR" dirty="0"/>
          </a:p>
        </p:txBody>
      </p:sp>
      <p:pic>
        <p:nvPicPr>
          <p:cNvPr id="1026" name="Picture 2" descr="C:\Users\Claudia Riolfi\Desktop\2013\dogo\china\c\20130616_172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38" y="1628800"/>
            <a:ext cx="372641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274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Rafael do Prado: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pt-BR" sz="1800" b="1" dirty="0" smtClean="0"/>
              <a:t>A medida do quanto de pode recuperar do que foi produzido em um texto é proporcional ao quanto se pode desembalar do que ele silencia ou anuncia.</a:t>
            </a:r>
            <a:endParaRPr lang="pt-BR" sz="1800" dirty="0"/>
          </a:p>
        </p:txBody>
      </p:sp>
      <p:pic>
        <p:nvPicPr>
          <p:cNvPr id="5122" name="Picture 2" descr="C:\Users\Claudia Riolfi\Desktop\2013\Uso imediato\2012\2011\Ferias2011\Portugal\Aveiro\2011-12-08_14-50-04_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0464"/>
            <a:ext cx="6768752" cy="38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382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Claudia Riolfi: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3754760" cy="4623816"/>
          </a:xfrm>
        </p:spPr>
        <p:txBody>
          <a:bodyPr/>
          <a:lstStyle/>
          <a:p>
            <a:pPr marL="118872" indent="0">
              <a:buNone/>
            </a:pPr>
            <a:endParaRPr lang="pt-BR" dirty="0" smtClean="0"/>
          </a:p>
          <a:p>
            <a:pPr marL="118872" indent="0">
              <a:buNone/>
            </a:pPr>
            <a:r>
              <a:rPr lang="pt-BR" b="1" dirty="0" smtClean="0"/>
              <a:t>Ao cotejar versões de textos, podemos ver o quanto uma pessoa pôde desconstruir o seus preconceitos para se abrir ao impulso primordial que a levou a se tornar pesquisador</a:t>
            </a:r>
            <a:endParaRPr lang="pt-BR" b="1" dirty="0"/>
          </a:p>
        </p:txBody>
      </p:sp>
      <p:pic>
        <p:nvPicPr>
          <p:cNvPr id="5123" name="Picture 3" descr="C:\Users\Claudia Riolfi\Desktop\leo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65" y="1772816"/>
            <a:ext cx="432418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85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Mariana Ribeiro: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6263680" y="1844824"/>
            <a:ext cx="2423120" cy="4552928"/>
          </a:xfrm>
        </p:spPr>
        <p:txBody>
          <a:bodyPr>
            <a:normAutofit fontScale="92500" lnSpcReduction="10000"/>
          </a:bodyPr>
          <a:lstStyle/>
          <a:p>
            <a:pPr marL="118872" indent="0">
              <a:buNone/>
            </a:pPr>
            <a:r>
              <a:rPr lang="pt-BR" dirty="0" smtClean="0"/>
              <a:t>Só se pode apreender algo da forma do mundo na medida em que não se usa as teorias como instâncias que apaziguam a vontade de fazer perguntas ao que não fala</a:t>
            </a:r>
            <a:endParaRPr lang="pt-BR" dirty="0"/>
          </a:p>
        </p:txBody>
      </p:sp>
      <p:pic>
        <p:nvPicPr>
          <p:cNvPr id="7170" name="Picture 2" descr="C:\Users\Claudia Riolfi\Desktop\2013\Angola\Sul\Valdir\IMG_17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1538790"/>
            <a:ext cx="7092280" cy="531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08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Jobi</a:t>
            </a:r>
            <a:r>
              <a:rPr lang="pt-BR" dirty="0" smtClean="0"/>
              <a:t> </a:t>
            </a:r>
            <a:r>
              <a:rPr lang="pt-BR" dirty="0" err="1" smtClean="0"/>
              <a:t>Espasiani</a:t>
            </a:r>
            <a:r>
              <a:rPr lang="pt-BR" dirty="0" smtClean="0"/>
              <a:t>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3466728" cy="4623816"/>
          </a:xfrm>
        </p:spPr>
        <p:txBody>
          <a:bodyPr>
            <a:normAutofit fontScale="92500"/>
          </a:bodyPr>
          <a:lstStyle/>
          <a:p>
            <a:pPr marL="118872" indent="0">
              <a:buNone/>
            </a:pPr>
            <a:r>
              <a:rPr lang="pt-BR" b="1" dirty="0" smtClean="0"/>
              <a:t>Existe uma correlação entre a medida em que podemos aprender ou ensinar a forma do mundo e a aceitação das elaborações culturais manifestadas nos códigos não hegemônicos</a:t>
            </a:r>
            <a:endParaRPr lang="pt-BR" b="1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118872" indent="0">
              <a:buNone/>
            </a:pPr>
            <a:endParaRPr lang="pt-BR" dirty="0"/>
          </a:p>
        </p:txBody>
      </p:sp>
      <p:pic>
        <p:nvPicPr>
          <p:cNvPr id="1026" name="Picture 2" descr="C:\Users\Claudia Riolfi\Desktop\IXWorkshop\4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30" y="1460781"/>
            <a:ext cx="3852428" cy="51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367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Renata Costa: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588224" y="2708920"/>
            <a:ext cx="22322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b="1" dirty="0" smtClean="0">
              <a:solidFill>
                <a:schemeClr val="bg1"/>
              </a:solidFill>
            </a:endParaRPr>
          </a:p>
          <a:p>
            <a:r>
              <a:rPr lang="pt-BR" sz="2000" b="1" dirty="0" smtClean="0">
                <a:solidFill>
                  <a:schemeClr val="bg1"/>
                </a:solidFill>
              </a:rPr>
              <a:t>Para </a:t>
            </a:r>
            <a:r>
              <a:rPr lang="pt-BR" sz="2000" b="1" dirty="0">
                <a:solidFill>
                  <a:schemeClr val="bg1"/>
                </a:solidFill>
              </a:rPr>
              <a:t>além de qualquer teoria, é possível aprender a forma do mundo da pessoa para quem se ensina se pudermos recuperar a criança criativa que nela habita</a:t>
            </a:r>
          </a:p>
          <a:p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63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Suelen Igreja: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3466728" cy="4623816"/>
          </a:xfrm>
        </p:spPr>
        <p:txBody>
          <a:bodyPr>
            <a:normAutofit lnSpcReduction="10000"/>
          </a:bodyPr>
          <a:lstStyle/>
          <a:p>
            <a:pPr marL="118872" indent="0">
              <a:buNone/>
            </a:pPr>
            <a:r>
              <a:rPr lang="pt-BR" b="1" dirty="0"/>
              <a:t>Só é possível aprender ou ensinar a forma do mundo quando se encontra um modo de usar a angústia combustível </a:t>
            </a:r>
            <a:r>
              <a:rPr lang="pt-BR" b="1" dirty="0" smtClean="0"/>
              <a:t>de um </a:t>
            </a:r>
            <a:r>
              <a:rPr lang="pt-BR" b="1" dirty="0"/>
              <a:t>motor que, para além de qualquer teoria, gera criatividade</a:t>
            </a:r>
          </a:p>
        </p:txBody>
      </p:sp>
      <p:pic>
        <p:nvPicPr>
          <p:cNvPr id="3075" name="Picture 3" descr="C:\Users\Claudia Riolfi\Desktop\leo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64418"/>
            <a:ext cx="4159719" cy="601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56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/>
              <a:t>Kelly Oliveira: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2890664" cy="4623816"/>
          </a:xfrm>
        </p:spPr>
        <p:txBody>
          <a:bodyPr/>
          <a:lstStyle/>
          <a:p>
            <a:pPr marL="118872" indent="0">
              <a:buNone/>
            </a:pPr>
            <a:r>
              <a:rPr lang="pt-BR" b="1" dirty="0" smtClean="0"/>
              <a:t>É </a:t>
            </a:r>
            <a:r>
              <a:rPr lang="pt-BR" b="1" dirty="0"/>
              <a:t>possível aprender ou </a:t>
            </a:r>
            <a:r>
              <a:rPr lang="pt-BR" b="1" dirty="0" smtClean="0"/>
              <a:t>ensinar a forma do mundo quando, de repente, se deixa de aceitar os </a:t>
            </a:r>
            <a:r>
              <a:rPr lang="pt-BR" b="1" dirty="0" err="1" smtClean="0"/>
              <a:t>preconstruídos</a:t>
            </a:r>
            <a:r>
              <a:rPr lang="pt-BR" b="1" dirty="0" smtClean="0"/>
              <a:t>, abrindo-se para perguntas</a:t>
            </a:r>
            <a:endParaRPr lang="pt-BR" b="1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18872" indent="0">
              <a:buNone/>
            </a:pPr>
            <a:endParaRPr lang="pt-BR" dirty="0"/>
          </a:p>
        </p:txBody>
      </p:sp>
      <p:pic>
        <p:nvPicPr>
          <p:cNvPr id="5122" name="Picture 2" descr="C:\Users\Claudia Riolfi\Desktop\k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06" y="0"/>
            <a:ext cx="5090094" cy="683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596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endParaRPr lang="pt-BR" dirty="0" smtClean="0"/>
          </a:p>
          <a:p>
            <a:pPr marL="118872" indent="0">
              <a:buNone/>
            </a:pPr>
            <a:endParaRPr lang="pt-BR" dirty="0"/>
          </a:p>
          <a:p>
            <a:pPr marL="118872" indent="0">
              <a:buNone/>
            </a:pPr>
            <a:endParaRPr lang="pt-BR" dirty="0" smtClean="0"/>
          </a:p>
          <a:p>
            <a:pPr marL="118872" indent="0" algn="ctr">
              <a:buNone/>
            </a:pPr>
            <a:r>
              <a:rPr lang="pt-BR" b="1" dirty="0" smtClean="0"/>
              <a:t>2 De que maneira as relações no interior da Universidade impactam a produção do conhecimento?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55907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ódulo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Escritório Clá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268</TotalTime>
  <Words>848</Words>
  <Application>Microsoft Office PowerPoint</Application>
  <PresentationFormat>Apresentação na tela (4:3)</PresentationFormat>
  <Paragraphs>89</Paragraphs>
  <Slides>31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Arial</vt:lpstr>
      <vt:lpstr>Calibri</vt:lpstr>
      <vt:lpstr>Times New Roman</vt:lpstr>
      <vt:lpstr>Wingdings</vt:lpstr>
      <vt:lpstr>Wingdings 2</vt:lpstr>
      <vt:lpstr>Wingdings 3</vt:lpstr>
      <vt:lpstr>Módulo</vt:lpstr>
      <vt:lpstr>Apresentação do PowerPoint</vt:lpstr>
      <vt:lpstr>Apresentação do PowerPoint</vt:lpstr>
      <vt:lpstr>Enio Sugiyama Jr.:</vt:lpstr>
      <vt:lpstr>Mariana Ribeiro:</vt:lpstr>
      <vt:lpstr>Jobi Espasiani:</vt:lpstr>
      <vt:lpstr>Renata Costa:</vt:lpstr>
      <vt:lpstr>Suelen Igreja:</vt:lpstr>
      <vt:lpstr>Kelly Oliveira:</vt:lpstr>
      <vt:lpstr>Apresentação do PowerPoint</vt:lpstr>
      <vt:lpstr>Mical Magalhães:</vt:lpstr>
      <vt:lpstr>Andressa Barbosa:</vt:lpstr>
      <vt:lpstr>Nereida Dourado:</vt:lpstr>
      <vt:lpstr>Marcelo Dias:</vt:lpstr>
      <vt:lpstr>Emari Andrade:</vt:lpstr>
      <vt:lpstr>Apresentação do PowerPoint</vt:lpstr>
      <vt:lpstr>José Antônio Vieira:</vt:lpstr>
      <vt:lpstr>Milan Puh:</vt:lpstr>
      <vt:lpstr>Ernesto Bertoldo:</vt:lpstr>
      <vt:lpstr>Apresentação do PowerPoint</vt:lpstr>
      <vt:lpstr>Maristela Freitas:</vt:lpstr>
      <vt:lpstr>Valceli Carvalho:</vt:lpstr>
      <vt:lpstr>Apresentação do PowerPoint</vt:lpstr>
      <vt:lpstr>Andreza Rocha:</vt:lpstr>
      <vt:lpstr>Nathaly Galhardo:</vt:lpstr>
      <vt:lpstr>Valdir Barzotto:</vt:lpstr>
      <vt:lpstr>Apresentação do PowerPoint</vt:lpstr>
      <vt:lpstr>Lucas do Nascimento:</vt:lpstr>
      <vt:lpstr>Ana Carolina Silva:</vt:lpstr>
      <vt:lpstr>Apresentação do PowerPoint</vt:lpstr>
      <vt:lpstr>Rafael do Prado:</vt:lpstr>
      <vt:lpstr>Claudia Riolfi: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Claudia Riolfi</dc:creator>
  <cp:lastModifiedBy>Silvio Izidro da Silva</cp:lastModifiedBy>
  <cp:revision>111</cp:revision>
  <dcterms:created xsi:type="dcterms:W3CDTF">2013-10-23T12:25:08Z</dcterms:created>
  <dcterms:modified xsi:type="dcterms:W3CDTF">2013-10-25T13:26:01Z</dcterms:modified>
</cp:coreProperties>
</file>